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58" r:id="rId4"/>
    <p:sldId id="264" r:id="rId5"/>
    <p:sldId id="266" r:id="rId6"/>
    <p:sldId id="267" r:id="rId7"/>
    <p:sldId id="275" r:id="rId8"/>
    <p:sldId id="260" r:id="rId9"/>
    <p:sldId id="268" r:id="rId10"/>
    <p:sldId id="261" r:id="rId11"/>
    <p:sldId id="270" r:id="rId12"/>
    <p:sldId id="262" r:id="rId13"/>
    <p:sldId id="271" r:id="rId14"/>
    <p:sldId id="263" r:id="rId15"/>
    <p:sldId id="272" r:id="rId16"/>
    <p:sldId id="273" r:id="rId17"/>
    <p:sldId id="265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0663A9-5209-46DD-9414-B75CCCF26E2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00EFF6-41EA-445B-A41E-CB2A037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48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8A8B39-9C54-476D-86B5-7A33F2F39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57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EDDC4-6DD2-4550-8662-3FF3434F9E5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890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CD5D3-037C-4F85-888B-17C709BB732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9554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245E1-DC9A-4B31-A47B-86008AD760D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1920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7CDE1-0009-4198-8848-F0EBF671E4C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2765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4E404-BF2B-48A0-8775-81224C1B7B8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9719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7C2BA-891B-45F2-84B1-4A8C22F9289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8729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626E6-D7F6-4C7F-937A-B1B4A897B61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9313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CEB5F-279D-411F-9186-B375A74E16B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5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31E6F-DE3B-482D-9F91-D3F301070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2CCD-59C9-4665-81CE-F2AA44FE1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F8189-FFAE-48FD-AEAF-9BB215AB9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3C11E-24FC-4EC9-BF85-842998482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0F674-5FAC-4F0B-9143-FF80E86D3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ABE71-EC86-4DD9-B5D9-F063E9623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0A37-E250-491D-91EF-2AC2FFCB6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DDE2-B881-4E53-B216-B909F4E64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B947-926C-4823-A916-C4F25616E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7F83F-7F21-438B-A17C-BA32CFA33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F36C-C621-439F-8FC0-0C53BC5C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DEA671-9DD0-4CBA-9594-85ABB1773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Chemistry Notes: The Periodic Table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Groups 3-12: Transition Metals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 smtClean="0">
                <a:latin typeface="Comic Sans MS" pitchFamily="66" charset="0"/>
              </a:rPr>
              <a:t>(Color Blue)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7620000" cy="4648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Found </a:t>
            </a:r>
            <a:r>
              <a:rPr lang="en-US" u="sng" dirty="0" smtClean="0">
                <a:latin typeface="Comic Sans MS" pitchFamily="66" charset="0"/>
              </a:rPr>
              <a:t>freely</a:t>
            </a:r>
            <a:r>
              <a:rPr lang="en-US" dirty="0" smtClean="0">
                <a:latin typeface="Comic Sans MS" pitchFamily="66" charset="0"/>
              </a:rPr>
              <a:t> and in </a:t>
            </a:r>
            <a:r>
              <a:rPr lang="en-US" u="sng" dirty="0" smtClean="0">
                <a:latin typeface="Comic Sans MS" pitchFamily="66" charset="0"/>
              </a:rPr>
              <a:t>compounds</a:t>
            </a:r>
            <a:r>
              <a:rPr lang="en-US" dirty="0" smtClean="0">
                <a:latin typeface="Comic Sans MS" pitchFamily="66" charset="0"/>
              </a:rPr>
              <a:t> in nature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omic Sans MS" pitchFamily="66" charset="0"/>
              </a:rPr>
              <a:t>Form ions with a charge</a:t>
            </a:r>
            <a:r>
              <a:rPr lang="en-US" dirty="0" smtClean="0">
                <a:latin typeface="Comic Sans MS" pitchFamily="66" charset="0"/>
              </a:rPr>
              <a:t> of usually </a:t>
            </a:r>
            <a:r>
              <a:rPr lang="en-US" u="sng" dirty="0" smtClean="0">
                <a:latin typeface="Comic Sans MS" pitchFamily="66" charset="0"/>
              </a:rPr>
              <a:t>+2</a:t>
            </a:r>
            <a:r>
              <a:rPr lang="en-US" dirty="0" smtClean="0">
                <a:latin typeface="Comic Sans MS" pitchFamily="66" charset="0"/>
              </a:rPr>
              <a:t> but can vary—usually </a:t>
            </a:r>
            <a:r>
              <a:rPr lang="en-US" u="sng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valence electrons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Almost </a:t>
            </a:r>
            <a:r>
              <a:rPr lang="en-US" dirty="0">
                <a:latin typeface="Comic Sans MS" pitchFamily="66" charset="0"/>
              </a:rPr>
              <a:t>all are </a:t>
            </a:r>
            <a:r>
              <a:rPr lang="en-US" u="sng" dirty="0">
                <a:latin typeface="Comic Sans MS" pitchFamily="66" charset="0"/>
              </a:rPr>
              <a:t>solids</a:t>
            </a:r>
            <a:r>
              <a:rPr lang="en-US" dirty="0">
                <a:latin typeface="Comic Sans MS" pitchFamily="66" charset="0"/>
              </a:rPr>
              <a:t> at room temp </a:t>
            </a:r>
            <a:r>
              <a:rPr lang="en-US" dirty="0" smtClean="0">
                <a:latin typeface="Comic Sans MS" pitchFamily="66" charset="0"/>
              </a:rPr>
              <a:t>(except </a:t>
            </a:r>
            <a:r>
              <a:rPr lang="en-US" u="sng" dirty="0" smtClean="0">
                <a:latin typeface="Comic Sans MS" pitchFamily="66" charset="0"/>
              </a:rPr>
              <a:t>Mercury</a:t>
            </a:r>
            <a:r>
              <a:rPr lang="en-US" dirty="0" smtClean="0">
                <a:latin typeface="Comic Sans MS" pitchFamily="66" charset="0"/>
              </a:rPr>
              <a:t>, Hg, is a </a:t>
            </a:r>
            <a:r>
              <a:rPr lang="en-US" u="sng" dirty="0" smtClean="0">
                <a:latin typeface="Comic Sans MS" pitchFamily="66" charset="0"/>
              </a:rPr>
              <a:t>liquid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Good </a:t>
            </a:r>
            <a:r>
              <a:rPr lang="en-US" u="sng" dirty="0">
                <a:latin typeface="Comic Sans MS" pitchFamily="66" charset="0"/>
              </a:rPr>
              <a:t>conductors</a:t>
            </a:r>
            <a:r>
              <a:rPr lang="en-US" dirty="0">
                <a:latin typeface="Comic Sans MS" pitchFamily="66" charset="0"/>
              </a:rPr>
              <a:t> of heat </a:t>
            </a:r>
            <a:endParaRPr lang="en-US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and </a:t>
            </a:r>
            <a:r>
              <a:rPr lang="en-US" dirty="0">
                <a:latin typeface="Comic Sans MS" pitchFamily="66" charset="0"/>
              </a:rPr>
              <a:t>electricity.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4" name="Picture 4" descr="periodic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648200"/>
            <a:ext cx="39624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Group 13: Boron Family</a:t>
            </a:r>
            <a:br>
              <a:rPr lang="en-US" sz="3600" dirty="0" smtClean="0"/>
            </a:br>
            <a:r>
              <a:rPr lang="en-US" sz="3600" dirty="0" smtClean="0"/>
              <a:t>(Color Metalloids yellow and metals blue)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64163"/>
          </a:xfrm>
        </p:spPr>
        <p:txBody>
          <a:bodyPr/>
          <a:lstStyle/>
          <a:p>
            <a:pPr lvl="1" eaLnBrk="1" hangingPunct="1"/>
            <a:r>
              <a:rPr lang="en-US" dirty="0" smtClean="0">
                <a:latin typeface="Comic Sans MS" pitchFamily="66" charset="0"/>
              </a:rPr>
              <a:t>A mixed group of metalloids and metals</a:t>
            </a:r>
          </a:p>
          <a:p>
            <a:pPr lvl="1" eaLnBrk="1" hangingPunct="1"/>
            <a:r>
              <a:rPr lang="en-US" dirty="0">
                <a:latin typeface="Comic Sans MS" pitchFamily="66" charset="0"/>
              </a:rPr>
              <a:t>Found </a:t>
            </a:r>
            <a:r>
              <a:rPr lang="en-US" u="sng" dirty="0">
                <a:latin typeface="Comic Sans MS" pitchFamily="66" charset="0"/>
              </a:rPr>
              <a:t>freely</a:t>
            </a:r>
            <a:r>
              <a:rPr lang="en-US" dirty="0">
                <a:latin typeface="Comic Sans MS" pitchFamily="66" charset="0"/>
              </a:rPr>
              <a:t> and in </a:t>
            </a:r>
            <a:r>
              <a:rPr lang="en-US" u="sng" dirty="0">
                <a:latin typeface="Comic Sans MS" pitchFamily="66" charset="0"/>
              </a:rPr>
              <a:t>compounds</a:t>
            </a:r>
            <a:r>
              <a:rPr lang="en-US" dirty="0">
                <a:latin typeface="Comic Sans MS" pitchFamily="66" charset="0"/>
              </a:rPr>
              <a:t> in </a:t>
            </a:r>
            <a:r>
              <a:rPr lang="en-US" dirty="0" smtClean="0">
                <a:latin typeface="Comic Sans MS" pitchFamily="66" charset="0"/>
              </a:rPr>
              <a:t>nature</a:t>
            </a:r>
            <a:endParaRPr lang="en-US" u="sng" dirty="0" smtClean="0">
              <a:latin typeface="Comic Sans MS" pitchFamily="66" charset="0"/>
            </a:endParaRPr>
          </a:p>
          <a:p>
            <a:pPr lvl="1" eaLnBrk="1" hangingPunct="1"/>
            <a:r>
              <a:rPr lang="en-US" dirty="0" smtClean="0">
                <a:latin typeface="Comic Sans MS" pitchFamily="66" charset="0"/>
              </a:rPr>
              <a:t>Form ions with a charge of </a:t>
            </a:r>
            <a:r>
              <a:rPr lang="en-US" u="sng" dirty="0" smtClean="0">
                <a:latin typeface="Comic Sans MS" pitchFamily="66" charset="0"/>
              </a:rPr>
              <a:t>+3</a:t>
            </a:r>
            <a:r>
              <a:rPr lang="en-US" dirty="0" smtClean="0">
                <a:latin typeface="Comic Sans MS" pitchFamily="66" charset="0"/>
              </a:rPr>
              <a:t>, have </a:t>
            </a:r>
            <a:r>
              <a:rPr lang="en-US" u="sng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" name="Picture 3" descr="periodI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962" y="3733800"/>
            <a:ext cx="51720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-1"/>
            <a:ext cx="9129215" cy="141007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Comic Sans MS" pitchFamily="66" charset="0"/>
              </a:rPr>
              <a:t>Group 14: The Carbon Family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/>
              <a:t>(Color </a:t>
            </a:r>
            <a:r>
              <a:rPr lang="en-US" sz="3600" dirty="0" smtClean="0"/>
              <a:t>Nonmetals green, Metalloids </a:t>
            </a:r>
            <a:r>
              <a:rPr lang="en-US" sz="3600" dirty="0"/>
              <a:t>yellow and metals blue)</a:t>
            </a:r>
            <a:endParaRPr lang="en-US" sz="3600" dirty="0" smtClean="0">
              <a:latin typeface="Comic Sans MS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-43788" y="1410079"/>
            <a:ext cx="9144000" cy="54991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A mixed group of element types 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Contains elements that can form </a:t>
            </a:r>
            <a:r>
              <a:rPr lang="en-US" u="sng" dirty="0" smtClean="0">
                <a:latin typeface="Comic Sans MS" pitchFamily="66" charset="0"/>
              </a:rPr>
              <a:t>unusual</a:t>
            </a:r>
            <a:r>
              <a:rPr lang="en-US" dirty="0" smtClean="0">
                <a:latin typeface="Comic Sans MS" pitchFamily="66" charset="0"/>
              </a:rPr>
              <a:t> bonds (</a:t>
            </a:r>
            <a:r>
              <a:rPr lang="en-US" u="sng" dirty="0" smtClean="0">
                <a:latin typeface="Comic Sans MS" pitchFamily="66" charset="0"/>
              </a:rPr>
              <a:t>carbon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u="sng" dirty="0" smtClean="0">
                <a:latin typeface="Comic Sans MS" pitchFamily="66" charset="0"/>
              </a:rPr>
              <a:t>silicon</a:t>
            </a:r>
            <a:r>
              <a:rPr lang="en-US" dirty="0" smtClean="0">
                <a:latin typeface="Comic Sans MS" pitchFamily="66" charset="0"/>
              </a:rPr>
              <a:t>), forming many different compounds (all organic compounds have C in them).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Form ions with a charge of </a:t>
            </a:r>
            <a:r>
              <a:rPr lang="en-US" u="sng" dirty="0" smtClean="0">
                <a:latin typeface="Comic Sans MS" pitchFamily="66" charset="0"/>
              </a:rPr>
              <a:t>+4</a:t>
            </a:r>
            <a:r>
              <a:rPr lang="en-US" dirty="0" smtClean="0">
                <a:latin typeface="Comic Sans MS" pitchFamily="66" charset="0"/>
              </a:rPr>
              <a:t> or </a:t>
            </a:r>
            <a:r>
              <a:rPr lang="en-US" u="sng" dirty="0" smtClean="0">
                <a:latin typeface="Comic Sans MS" pitchFamily="66" charset="0"/>
              </a:rPr>
              <a:t>-4</a:t>
            </a:r>
            <a:r>
              <a:rPr lang="en-US" dirty="0" smtClean="0">
                <a:latin typeface="Comic Sans MS" pitchFamily="66" charset="0"/>
              </a:rPr>
              <a:t>, have </a:t>
            </a:r>
            <a:r>
              <a:rPr lang="en-US" u="sng" dirty="0" smtClean="0">
                <a:latin typeface="Comic Sans MS" pitchFamily="66" charset="0"/>
              </a:rPr>
              <a:t>4</a:t>
            </a:r>
            <a:r>
              <a:rPr lang="en-US" dirty="0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4" name="Picture 6" descr="periodI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8212" y="4495800"/>
            <a:ext cx="4814888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600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Group 15: the Nitrogen </a:t>
            </a:r>
            <a:r>
              <a:rPr lang="en-US" sz="4000" dirty="0"/>
              <a:t>Family</a:t>
            </a:r>
            <a:br>
              <a:rPr lang="en-US" sz="4000" dirty="0"/>
            </a:br>
            <a:r>
              <a:rPr lang="en-US" sz="4000" dirty="0"/>
              <a:t>(Color Nonmetals green, Metalloids yellow and metals blue)</a:t>
            </a:r>
            <a:endParaRPr lang="en-US" sz="40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dirty="0">
                <a:latin typeface="Comic Sans MS" pitchFamily="66" charset="0"/>
              </a:rPr>
              <a:t>A mixed group of element types </a:t>
            </a:r>
            <a:endParaRPr lang="en-US" dirty="0" smtClean="0">
              <a:latin typeface="Comic Sans MS" pitchFamily="66" charset="0"/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dirty="0" smtClean="0">
                <a:latin typeface="Comic Sans MS" pitchFamily="66" charset="0"/>
              </a:rPr>
              <a:t>Form ions with a charge of </a:t>
            </a:r>
            <a:r>
              <a:rPr lang="en-US" u="sng" dirty="0" smtClean="0">
                <a:latin typeface="Comic Sans MS" pitchFamily="66" charset="0"/>
              </a:rPr>
              <a:t>-3</a:t>
            </a:r>
            <a:r>
              <a:rPr lang="en-US" dirty="0" smtClean="0">
                <a:latin typeface="Comic Sans MS" pitchFamily="66" charset="0"/>
              </a:rPr>
              <a:t>, have </a:t>
            </a:r>
            <a:r>
              <a:rPr lang="en-US" u="sng" dirty="0" smtClean="0">
                <a:latin typeface="Comic Sans MS" pitchFamily="66" charset="0"/>
              </a:rPr>
              <a:t>5</a:t>
            </a:r>
            <a:r>
              <a:rPr lang="en-US" dirty="0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" name="Picture 3" descr="periodI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0"/>
            <a:ext cx="5257800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925" y="76200"/>
            <a:ext cx="8229600" cy="2209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Group 16: The Oxygen Family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/>
              <a:t>(Color Nonmetals green, Metalloids yellow and metals blue)</a:t>
            </a:r>
            <a:endParaRPr lang="en-US" sz="4000" dirty="0" smtClean="0"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560638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latin typeface="Comic Sans MS" pitchFamily="66" charset="0"/>
              </a:rPr>
              <a:t>A mixed group of element types </a:t>
            </a:r>
            <a:endParaRPr lang="en-US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Also known as the </a:t>
            </a:r>
            <a:r>
              <a:rPr lang="en-US" u="sng" dirty="0" err="1" smtClean="0">
                <a:latin typeface="Comic Sans MS" pitchFamily="66" charset="0"/>
              </a:rPr>
              <a:t>chalcogens</a:t>
            </a:r>
            <a:endParaRPr lang="en-US" u="sng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Form ions with a charge of </a:t>
            </a:r>
            <a:r>
              <a:rPr lang="en-US" u="sng" dirty="0" smtClean="0">
                <a:latin typeface="Comic Sans MS" pitchFamily="66" charset="0"/>
              </a:rPr>
              <a:t>-2</a:t>
            </a:r>
            <a:r>
              <a:rPr lang="en-US" dirty="0" smtClean="0">
                <a:latin typeface="Comic Sans MS" pitchFamily="66" charset="0"/>
              </a:rPr>
              <a:t>, have </a:t>
            </a:r>
            <a:r>
              <a:rPr lang="en-US" u="sng" dirty="0" smtClean="0">
                <a:latin typeface="Comic Sans MS" pitchFamily="66" charset="0"/>
              </a:rPr>
              <a:t>6</a:t>
            </a:r>
            <a:r>
              <a:rPr lang="en-US" dirty="0" smtClean="0">
                <a:latin typeface="Comic Sans MS" pitchFamily="66" charset="0"/>
              </a:rPr>
              <a:t> valence electrons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Comic Sans MS" pitchFamily="66" charset="0"/>
            </a:endParaRPr>
          </a:p>
        </p:txBody>
      </p:sp>
      <p:pic>
        <p:nvPicPr>
          <p:cNvPr id="4" name="Picture 10" descr="periodI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572000"/>
            <a:ext cx="54991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Group 17: the Halogens</a:t>
            </a:r>
            <a:br>
              <a:rPr lang="en-US" dirty="0" smtClean="0"/>
            </a:br>
            <a:r>
              <a:rPr lang="en-US" dirty="0" smtClean="0"/>
              <a:t>(Outline in Brown)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Most </a:t>
            </a:r>
            <a:r>
              <a:rPr lang="en-US" u="sng" dirty="0" smtClean="0">
                <a:latin typeface="Comic Sans MS" pitchFamily="66" charset="0"/>
              </a:rPr>
              <a:t>reactive nonmetals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latin typeface="Comic Sans MS" pitchFamily="66" charset="0"/>
              </a:rPr>
              <a:t>Rarely found </a:t>
            </a:r>
            <a:r>
              <a:rPr lang="en-US" u="sng" dirty="0">
                <a:latin typeface="Comic Sans MS" pitchFamily="66" charset="0"/>
              </a:rPr>
              <a:t>free</a:t>
            </a:r>
            <a:r>
              <a:rPr lang="en-US" dirty="0">
                <a:latin typeface="Comic Sans MS" pitchFamily="66" charset="0"/>
              </a:rPr>
              <a:t> (</a:t>
            </a:r>
            <a:r>
              <a:rPr lang="en-US" u="sng" dirty="0">
                <a:latin typeface="Comic Sans MS" pitchFamily="66" charset="0"/>
              </a:rPr>
              <a:t>by themselves</a:t>
            </a:r>
            <a:r>
              <a:rPr lang="en-US" dirty="0">
                <a:latin typeface="Comic Sans MS" pitchFamily="66" charset="0"/>
              </a:rPr>
              <a:t>) in nature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Form ions with a charge of </a:t>
            </a:r>
            <a:r>
              <a:rPr lang="en-US" u="sng" dirty="0" smtClean="0">
                <a:latin typeface="Comic Sans MS" pitchFamily="66" charset="0"/>
              </a:rPr>
              <a:t>-1</a:t>
            </a:r>
            <a:r>
              <a:rPr lang="en-US" dirty="0" smtClean="0">
                <a:latin typeface="Comic Sans MS" pitchFamily="66" charset="0"/>
              </a:rPr>
              <a:t>, have </a:t>
            </a:r>
            <a:r>
              <a:rPr lang="en-US" u="sng" dirty="0" smtClean="0">
                <a:latin typeface="Comic Sans MS" pitchFamily="66" charset="0"/>
              </a:rPr>
              <a:t>7</a:t>
            </a:r>
            <a:r>
              <a:rPr lang="en-US" dirty="0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" name="Picture 2" descr="Halogen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8278" y="3318396"/>
            <a:ext cx="47498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Group 18: The Noble Gases (Inert Gases)</a:t>
            </a:r>
            <a:br>
              <a:rPr lang="en-US" dirty="0" smtClean="0"/>
            </a:br>
            <a:r>
              <a:rPr lang="en-US" dirty="0" smtClean="0"/>
              <a:t>(Outline in Purple)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Group of nonmetals</a:t>
            </a:r>
          </a:p>
          <a:p>
            <a:pPr eaLnBrk="1" hangingPunct="1">
              <a:lnSpc>
                <a:spcPct val="80000"/>
              </a:lnSpc>
            </a:pPr>
            <a:r>
              <a:rPr lang="en-US" u="sng" dirty="0" smtClean="0">
                <a:latin typeface="Comic Sans MS" pitchFamily="66" charset="0"/>
              </a:rPr>
              <a:t>Nonreactive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Do not form </a:t>
            </a:r>
            <a:r>
              <a:rPr lang="en-US" u="sng" dirty="0" smtClean="0">
                <a:latin typeface="Comic Sans MS" pitchFamily="66" charset="0"/>
              </a:rPr>
              <a:t>ions</a:t>
            </a:r>
            <a:r>
              <a:rPr lang="en-US" dirty="0" smtClean="0">
                <a:latin typeface="Comic Sans MS" pitchFamily="66" charset="0"/>
              </a:rPr>
              <a:t>! Charge is </a:t>
            </a:r>
            <a:r>
              <a:rPr lang="en-US" u="sng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, have either </a:t>
            </a:r>
            <a:r>
              <a:rPr lang="en-US" u="sng" dirty="0" smtClean="0">
                <a:latin typeface="Comic Sans MS" pitchFamily="66" charset="0"/>
              </a:rPr>
              <a:t>2 or 8 </a:t>
            </a:r>
            <a:r>
              <a:rPr lang="en-US" dirty="0" smtClean="0">
                <a:latin typeface="Comic Sans MS" pitchFamily="66" charset="0"/>
              </a:rPr>
              <a:t>valence electrons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All are </a:t>
            </a:r>
            <a:r>
              <a:rPr lang="en-US" u="sng" dirty="0" smtClean="0">
                <a:latin typeface="Comic Sans MS" pitchFamily="66" charset="0"/>
              </a:rPr>
              <a:t>gases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" name="Picture 2" descr="Inert gase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048000"/>
            <a:ext cx="4724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periodic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87719" y="3237772"/>
            <a:ext cx="4919663" cy="2971800"/>
          </a:xfr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Rare Earth Metals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(outline in Pink)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72872" y="1637192"/>
            <a:ext cx="8534400" cy="2401408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200" dirty="0">
                <a:latin typeface="Comic Sans MS" pitchFamily="66" charset="0"/>
              </a:rPr>
              <a:t>Some are </a:t>
            </a:r>
            <a:r>
              <a:rPr lang="en-US" sz="3200" u="sng" dirty="0">
                <a:latin typeface="Comic Sans MS" pitchFamily="66" charset="0"/>
              </a:rPr>
              <a:t>Radioactive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Comic Sans MS" pitchFamily="66" charset="0"/>
              </a:rPr>
              <a:t>The rare earths are silver, silvery-white, or gray </a:t>
            </a:r>
            <a:r>
              <a:rPr lang="en-US" sz="3200" u="sng" dirty="0">
                <a:latin typeface="Comic Sans MS" pitchFamily="66" charset="0"/>
              </a:rPr>
              <a:t>metals</a:t>
            </a:r>
            <a:r>
              <a:rPr lang="en-US" sz="3200" dirty="0">
                <a:latin typeface="Comic Sans MS" pitchFamily="66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Comic Sans MS" pitchFamily="66" charset="0"/>
              </a:rPr>
              <a:t>Conduct </a:t>
            </a:r>
            <a:r>
              <a:rPr lang="en-US" sz="3200" u="sng" dirty="0">
                <a:latin typeface="Comic Sans MS" pitchFamily="66" charset="0"/>
              </a:rPr>
              <a:t>electricity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3540456" y="5613407"/>
            <a:ext cx="15240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4118780" y="5930911"/>
            <a:ext cx="914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53218" y="590502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Lanthanides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892756" y="6491287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Actinides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5" grpId="0" animBg="1"/>
      <p:bldP spid="20486" grpId="0" animBg="1"/>
      <p:bldP spid="20487" grpId="0"/>
      <p:bldP spid="204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Every element has its own unique symbol.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For some elements the symbol is simply the </a:t>
            </a:r>
            <a:r>
              <a:rPr lang="en-US" u="sng" dirty="0" smtClean="0">
                <a:latin typeface="Comic Sans MS" pitchFamily="66" charset="0"/>
              </a:rPr>
              <a:t>first</a:t>
            </a:r>
            <a:r>
              <a:rPr lang="en-US" dirty="0" smtClean="0">
                <a:latin typeface="Comic Sans MS" pitchFamily="66" charset="0"/>
              </a:rPr>
              <a:t> letter of the element’s </a:t>
            </a:r>
            <a:r>
              <a:rPr lang="en-US" u="sng" dirty="0" smtClean="0">
                <a:latin typeface="Comic Sans MS" pitchFamily="66" charset="0"/>
              </a:rPr>
              <a:t>name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Examples: Hydrogen = </a:t>
            </a:r>
            <a:r>
              <a:rPr lang="en-US" u="sng" dirty="0" smtClean="0">
                <a:latin typeface="Comic Sans MS" pitchFamily="66" charset="0"/>
              </a:rPr>
              <a:t>H</a:t>
            </a:r>
            <a:r>
              <a:rPr lang="en-US" dirty="0" smtClean="0">
                <a:latin typeface="Comic Sans MS" pitchFamily="66" charset="0"/>
              </a:rPr>
              <a:t>, Sulfur = </a:t>
            </a:r>
            <a:r>
              <a:rPr lang="en-US" u="sng" dirty="0" smtClean="0"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, Carbon = </a:t>
            </a:r>
            <a:r>
              <a:rPr lang="en-US" u="sng" dirty="0" smtClean="0">
                <a:latin typeface="Comic Sans MS" pitchFamily="66" charset="0"/>
              </a:rPr>
              <a:t>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Symbols for other elements use the </a:t>
            </a:r>
            <a:r>
              <a:rPr lang="en-US" u="sng" dirty="0" smtClean="0">
                <a:latin typeface="Comic Sans MS" pitchFamily="66" charset="0"/>
              </a:rPr>
              <a:t>first letter</a:t>
            </a:r>
            <a:r>
              <a:rPr lang="en-US" dirty="0" smtClean="0">
                <a:latin typeface="Comic Sans MS" pitchFamily="66" charset="0"/>
              </a:rPr>
              <a:t> plus one other </a:t>
            </a:r>
            <a:r>
              <a:rPr lang="en-US" u="sng" dirty="0" smtClean="0">
                <a:latin typeface="Comic Sans MS" pitchFamily="66" charset="0"/>
              </a:rPr>
              <a:t>letter</a:t>
            </a:r>
            <a:r>
              <a:rPr lang="en-US" dirty="0" smtClean="0">
                <a:latin typeface="Comic Sans MS" pitchFamily="66" charset="0"/>
              </a:rPr>
              <a:t> of the element’s name. The first letter is </a:t>
            </a:r>
            <a:r>
              <a:rPr lang="en-US" u="sng" dirty="0" smtClean="0">
                <a:latin typeface="Comic Sans MS" pitchFamily="66" charset="0"/>
              </a:rPr>
              <a:t>CAPITALIZED</a:t>
            </a:r>
            <a:r>
              <a:rPr lang="en-US" dirty="0" smtClean="0">
                <a:latin typeface="Comic Sans MS" pitchFamily="66" charset="0"/>
              </a:rPr>
              <a:t> and the </a:t>
            </a:r>
            <a:r>
              <a:rPr lang="en-US" u="sng" dirty="0" smtClean="0">
                <a:latin typeface="Comic Sans MS" pitchFamily="66" charset="0"/>
              </a:rPr>
              <a:t>second</a:t>
            </a:r>
            <a:r>
              <a:rPr lang="en-US" dirty="0" smtClean="0">
                <a:latin typeface="Comic Sans MS" pitchFamily="66" charset="0"/>
              </a:rPr>
              <a:t> letter is not.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Examples: Aluminum = </a:t>
            </a:r>
            <a:r>
              <a:rPr lang="en-US" u="sng" dirty="0" smtClean="0">
                <a:latin typeface="Comic Sans MS" pitchFamily="66" charset="0"/>
              </a:rPr>
              <a:t>Al</a:t>
            </a:r>
            <a:r>
              <a:rPr lang="en-US" dirty="0" smtClean="0">
                <a:latin typeface="Comic Sans MS" pitchFamily="66" charset="0"/>
              </a:rPr>
              <a:t>, Platinum = </a:t>
            </a:r>
            <a:r>
              <a:rPr lang="en-US" u="sng" dirty="0" smtClean="0">
                <a:latin typeface="Comic Sans MS" pitchFamily="66" charset="0"/>
              </a:rPr>
              <a:t>Pt</a:t>
            </a:r>
            <a:r>
              <a:rPr lang="en-US" dirty="0" smtClean="0">
                <a:latin typeface="Comic Sans MS" pitchFamily="66" charset="0"/>
              </a:rPr>
              <a:t>, cadmium = </a:t>
            </a:r>
            <a:r>
              <a:rPr lang="en-US" u="sng" dirty="0" err="1" smtClean="0">
                <a:latin typeface="Comic Sans MS" pitchFamily="66" charset="0"/>
              </a:rPr>
              <a:t>Cd</a:t>
            </a:r>
            <a:endParaRPr lang="en-US" u="sng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u="sng" dirty="0" smtClean="0">
                <a:latin typeface="Comic Sans MS" pitchFamily="66" charset="0"/>
              </a:rPr>
              <a:t>origins</a:t>
            </a:r>
            <a:r>
              <a:rPr lang="en-US" dirty="0" smtClean="0">
                <a:latin typeface="Comic Sans MS" pitchFamily="66" charset="0"/>
              </a:rPr>
              <a:t> of some symbols are not as obvious.  Some elements have symbols that refer to the element’s name in </a:t>
            </a:r>
            <a:r>
              <a:rPr lang="en-US" u="sng" dirty="0" err="1" smtClean="0">
                <a:latin typeface="Comic Sans MS" pitchFamily="66" charset="0"/>
              </a:rPr>
              <a:t>latin</a:t>
            </a:r>
            <a:r>
              <a:rPr lang="en-US" u="sng" dirty="0" smtClean="0">
                <a:latin typeface="Comic Sans MS" pitchFamily="66" charset="0"/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Examples: gold = </a:t>
            </a:r>
            <a:r>
              <a:rPr lang="en-US" u="sng" dirty="0" smtClean="0">
                <a:latin typeface="Comic Sans MS" pitchFamily="66" charset="0"/>
              </a:rPr>
              <a:t>Au</a:t>
            </a:r>
            <a:r>
              <a:rPr lang="en-US" dirty="0" smtClean="0">
                <a:latin typeface="Comic Sans MS" pitchFamily="66" charset="0"/>
              </a:rPr>
              <a:t>, lead = </a:t>
            </a:r>
            <a:r>
              <a:rPr lang="en-US" u="sng" dirty="0" err="1" smtClean="0">
                <a:latin typeface="Comic Sans MS" pitchFamily="66" charset="0"/>
              </a:rPr>
              <a:t>Pb</a:t>
            </a:r>
            <a:r>
              <a:rPr lang="en-US" dirty="0" smtClean="0">
                <a:latin typeface="Comic Sans MS" pitchFamily="66" charset="0"/>
              </a:rPr>
              <a:t>, copper = </a:t>
            </a:r>
            <a:r>
              <a:rPr lang="en-US" u="sng" dirty="0" smtClean="0">
                <a:latin typeface="Comic Sans MS" pitchFamily="66" charset="0"/>
              </a:rPr>
              <a:t>Cu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The Periodic Table</a:t>
            </a:r>
            <a:r>
              <a:rPr lang="en-US" smtClean="0"/>
              <a:t> 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0" y="1524000"/>
            <a:ext cx="5715000" cy="4105275"/>
          </a:xfrm>
          <a:noFill/>
        </p:spPr>
      </p:pic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362200" y="2057400"/>
            <a:ext cx="914400" cy="10668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3124200"/>
            <a:ext cx="27432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Column (up and down)= </a:t>
            </a:r>
            <a:r>
              <a:rPr lang="en-US" u="sng"/>
              <a:t>Group</a:t>
            </a:r>
            <a:r>
              <a:rPr lang="en-US"/>
              <a:t> or </a:t>
            </a:r>
            <a:r>
              <a:rPr lang="en-US" u="sng"/>
              <a:t>Family</a:t>
            </a:r>
          </a:p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 u="sng"/>
              <a:t>18</a:t>
            </a:r>
            <a:r>
              <a:rPr lang="en-US"/>
              <a:t> columns on the Periodic Table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0" y="4724400"/>
            <a:ext cx="18288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4800" y="4724400"/>
            <a:ext cx="28194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Row (side to side)= </a:t>
            </a:r>
            <a:r>
              <a:rPr lang="en-US" u="sng"/>
              <a:t>Period</a:t>
            </a:r>
          </a:p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 u="sng"/>
              <a:t>7</a:t>
            </a:r>
            <a:r>
              <a:rPr lang="en-US"/>
              <a:t> rows on the Periodic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 animBg="1"/>
      <p:bldP spid="13318" grpId="0"/>
      <p:bldP spid="13319" grpId="0" animBg="1"/>
      <p:bldP spid="133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Metals, Nonmetals, and </a:t>
            </a:r>
            <a:br>
              <a:rPr lang="en-US" sz="4000" dirty="0" smtClean="0"/>
            </a:br>
            <a:r>
              <a:rPr lang="en-US" sz="4000" dirty="0" smtClean="0"/>
              <a:t>Metalloids</a:t>
            </a: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>
            <a:off x="6172200" y="3048000"/>
            <a:ext cx="3810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6477000" y="3048000"/>
            <a:ext cx="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6477000" y="34290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6781800" y="3429000"/>
            <a:ext cx="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6781800" y="38862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7086600" y="3886200"/>
            <a:ext cx="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7086600" y="42672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>
            <a:off x="7391400" y="4267200"/>
            <a:ext cx="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0" y="2971800"/>
            <a:ext cx="2209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Metals are to the </a:t>
            </a:r>
            <a:r>
              <a:rPr lang="en-US" u="sng"/>
              <a:t>left</a:t>
            </a:r>
            <a:r>
              <a:rPr lang="en-US"/>
              <a:t> of the    stair- step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28600" y="990600"/>
            <a:ext cx="198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Only</a:t>
            </a:r>
          </a:p>
          <a:p>
            <a:pPr algn="ctr"/>
            <a:r>
              <a:rPr lang="en-US" u="sng"/>
              <a:t>nonmetal</a:t>
            </a:r>
            <a:r>
              <a:rPr lang="en-US"/>
              <a:t> on the metal side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324600" y="12192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Nonmetals are on the </a:t>
            </a:r>
            <a:r>
              <a:rPr lang="en-US" u="sng"/>
              <a:t>right</a:t>
            </a:r>
            <a:r>
              <a:rPr lang="en-US"/>
              <a:t> of the stair-step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0" y="4648200"/>
            <a:ext cx="205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Metalloids </a:t>
            </a:r>
            <a:r>
              <a:rPr lang="en-US" u="sng"/>
              <a:t>touch</a:t>
            </a:r>
            <a:r>
              <a:rPr lang="en-US"/>
              <a:t> the    stair-step</a:t>
            </a:r>
          </a:p>
        </p:txBody>
      </p:sp>
      <p:pic>
        <p:nvPicPr>
          <p:cNvPr id="11279" name="Content Placeholder 17" descr="blank periodic table with metalloid line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43200" y="2133600"/>
            <a:ext cx="6400800" cy="4600575"/>
          </a:xfrm>
        </p:spPr>
      </p:pic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828800" y="1905000"/>
            <a:ext cx="10668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71" grpId="0"/>
      <p:bldP spid="19473" grpId="0"/>
      <p:bldP spid="19474" grpId="0"/>
      <p:bldP spid="19475" grpId="0"/>
      <p:bldP spid="194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Valence Electrons and Reactivity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Valence electrons are the electrons </a:t>
            </a:r>
            <a:r>
              <a:rPr lang="en-US" u="sng" smtClean="0">
                <a:latin typeface="Comic Sans MS" pitchFamily="66" charset="0"/>
              </a:rPr>
              <a:t>farthest</a:t>
            </a:r>
            <a:r>
              <a:rPr lang="en-US" smtClean="0">
                <a:latin typeface="Comic Sans MS" pitchFamily="66" charset="0"/>
              </a:rPr>
              <a:t> from the nucleus. Atoms have </a:t>
            </a:r>
            <a:r>
              <a:rPr lang="en-US" u="sng" smtClean="0">
                <a:latin typeface="Comic Sans MS" pitchFamily="66" charset="0"/>
              </a:rPr>
              <a:t>different</a:t>
            </a:r>
            <a:r>
              <a:rPr lang="en-US" smtClean="0">
                <a:latin typeface="Comic Sans MS" pitchFamily="66" charset="0"/>
              </a:rPr>
              <a:t> numbers of valence electrons. 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Reactivity: how likely an atom is to </a:t>
            </a:r>
            <a:r>
              <a:rPr lang="en-US" u="sng" smtClean="0">
                <a:latin typeface="Comic Sans MS" pitchFamily="66" charset="0"/>
              </a:rPr>
              <a:t>interact</a:t>
            </a:r>
            <a:r>
              <a:rPr lang="en-US" smtClean="0">
                <a:latin typeface="Comic Sans MS" pitchFamily="66" charset="0"/>
              </a:rPr>
              <a:t> (react) with other atoms. Some elements are </a:t>
            </a:r>
            <a:r>
              <a:rPr lang="en-US" u="sng" smtClean="0">
                <a:latin typeface="Comic Sans MS" pitchFamily="66" charset="0"/>
              </a:rPr>
              <a:t>very</a:t>
            </a:r>
            <a:r>
              <a:rPr lang="en-US" smtClean="0">
                <a:latin typeface="Comic Sans MS" pitchFamily="66" charset="0"/>
              </a:rPr>
              <a:t> reactive, while others almost </a:t>
            </a:r>
            <a:r>
              <a:rPr lang="en-US" u="sng" smtClean="0">
                <a:latin typeface="Comic Sans MS" pitchFamily="66" charset="0"/>
              </a:rPr>
              <a:t>never</a:t>
            </a:r>
            <a:r>
              <a:rPr lang="en-US" smtClean="0">
                <a:latin typeface="Comic Sans MS" pitchFamily="66" charset="0"/>
              </a:rPr>
              <a:t> react.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The Groups/Families of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Elements on the periodic table can be grouped into </a:t>
            </a:r>
            <a:r>
              <a:rPr lang="en-US" u="sng" dirty="0" smtClean="0">
                <a:latin typeface="Comic Sans MS" pitchFamily="66" charset="0"/>
              </a:rPr>
              <a:t>families</a:t>
            </a:r>
            <a:r>
              <a:rPr lang="en-US" dirty="0" smtClean="0">
                <a:latin typeface="Comic Sans MS" pitchFamily="66" charset="0"/>
              </a:rPr>
              <a:t> (or groups) based on their </a:t>
            </a:r>
            <a:r>
              <a:rPr lang="en-US" b="1" u="sng" dirty="0" smtClean="0">
                <a:latin typeface="Comic Sans MS" pitchFamily="66" charset="0"/>
              </a:rPr>
              <a:t>chemical</a:t>
            </a:r>
            <a:r>
              <a:rPr lang="en-US" dirty="0" smtClean="0">
                <a:latin typeface="Comic Sans MS" pitchFamily="66" charset="0"/>
              </a:rPr>
              <a:t> properties.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We call them “families” because the elements in each family are “</a:t>
            </a:r>
            <a:r>
              <a:rPr lang="en-US" u="sng" dirty="0" smtClean="0">
                <a:latin typeface="Comic Sans MS" pitchFamily="66" charset="0"/>
              </a:rPr>
              <a:t>related</a:t>
            </a:r>
            <a:r>
              <a:rPr lang="en-US" dirty="0" smtClean="0">
                <a:latin typeface="Comic Sans MS" pitchFamily="66" charset="0"/>
              </a:rPr>
              <a:t>.”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Each family has a </a:t>
            </a:r>
            <a:r>
              <a:rPr lang="en-US" b="1" u="sng" dirty="0" smtClean="0">
                <a:latin typeface="Comic Sans MS" pitchFamily="66" charset="0"/>
              </a:rPr>
              <a:t>specific name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to differentiate it from the other families in the periodic table.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Elements in each family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Comic Sans MS" pitchFamily="66" charset="0"/>
              </a:rPr>
              <a:t>	</a:t>
            </a:r>
            <a:r>
              <a:rPr lang="en-US" b="1" u="sng" dirty="0" smtClean="0">
                <a:latin typeface="Comic Sans MS" pitchFamily="66" charset="0"/>
              </a:rPr>
              <a:t>react</a:t>
            </a:r>
            <a:r>
              <a:rPr lang="en-US" dirty="0" smtClean="0">
                <a:latin typeface="Comic Sans MS" pitchFamily="66" charset="0"/>
              </a:rPr>
              <a:t> differently with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	other elements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4" name="Picture 4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478338"/>
            <a:ext cx="3941763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669" y="0"/>
            <a:ext cx="8229600" cy="563562"/>
          </a:xfrm>
        </p:spPr>
        <p:txBody>
          <a:bodyPr/>
          <a:lstStyle/>
          <a:p>
            <a:r>
              <a:rPr lang="en-US" dirty="0" smtClean="0"/>
              <a:t>Family Flip Cards for Element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a series of paper slips, create a book section for each of the following groups/families (column) of elements.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Section must include:</a:t>
            </a:r>
          </a:p>
          <a:p>
            <a:r>
              <a:rPr lang="en-US" dirty="0" smtClean="0"/>
              <a:t>the provided notes</a:t>
            </a:r>
          </a:p>
          <a:p>
            <a:r>
              <a:rPr lang="en-US" dirty="0" smtClean="0"/>
              <a:t>at least some of the elements listed as examples</a:t>
            </a:r>
          </a:p>
          <a:p>
            <a:r>
              <a:rPr lang="en-US" dirty="0" smtClean="0"/>
              <a:t>List chemical properties/reactivity that family share. (see group 1 </a:t>
            </a:r>
            <a:r>
              <a:rPr lang="en-US" smtClean="0"/>
              <a:t>for example).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6106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Group 1: the Alkali Metals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 smtClean="0">
                <a:latin typeface="Comic Sans MS" pitchFamily="66" charset="0"/>
              </a:rPr>
              <a:t>(Color Li through Fr Red)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latin typeface="Comic Sans MS" pitchFamily="66" charset="0"/>
              </a:rPr>
              <a:t>Hydrogen</a:t>
            </a:r>
            <a:r>
              <a:rPr lang="en-US" dirty="0" smtClean="0">
                <a:latin typeface="Comic Sans MS" pitchFamily="66" charset="0"/>
              </a:rPr>
              <a:t> is NOT part of this family!!!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Most </a:t>
            </a:r>
            <a:r>
              <a:rPr lang="en-US" u="sng" dirty="0" smtClean="0">
                <a:latin typeface="Comic Sans MS" pitchFamily="66" charset="0"/>
              </a:rPr>
              <a:t>reactive</a:t>
            </a:r>
            <a:r>
              <a:rPr lang="en-US" dirty="0" smtClean="0">
                <a:latin typeface="Comic Sans MS" pitchFamily="66" charset="0"/>
              </a:rPr>
              <a:t> metals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Rarely found </a:t>
            </a:r>
            <a:r>
              <a:rPr lang="en-US" u="sng" dirty="0" smtClean="0">
                <a:latin typeface="Comic Sans MS" pitchFamily="66" charset="0"/>
              </a:rPr>
              <a:t>free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u="sng" dirty="0" smtClean="0">
                <a:latin typeface="Comic Sans MS" pitchFamily="66" charset="0"/>
              </a:rPr>
              <a:t>by themselves</a:t>
            </a:r>
            <a:r>
              <a:rPr lang="en-US" dirty="0" smtClean="0">
                <a:latin typeface="Comic Sans MS" pitchFamily="66" charset="0"/>
              </a:rPr>
              <a:t>) in nature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Form </a:t>
            </a:r>
            <a:r>
              <a:rPr lang="en-US" u="sng" dirty="0" smtClean="0">
                <a:latin typeface="Comic Sans MS" pitchFamily="66" charset="0"/>
              </a:rPr>
              <a:t>ions</a:t>
            </a:r>
            <a:r>
              <a:rPr lang="en-US" dirty="0" smtClean="0">
                <a:latin typeface="Comic Sans MS" pitchFamily="66" charset="0"/>
              </a:rPr>
              <a:t> with a charge of </a:t>
            </a:r>
            <a:r>
              <a:rPr lang="en-US" u="sng" dirty="0" smtClean="0">
                <a:latin typeface="Comic Sans MS" pitchFamily="66" charset="0"/>
              </a:rPr>
              <a:t>+1</a:t>
            </a:r>
            <a:r>
              <a:rPr lang="en-US" dirty="0" smtClean="0">
                <a:latin typeface="Comic Sans MS" pitchFamily="66" charset="0"/>
              </a:rPr>
              <a:t>, have 1 </a:t>
            </a:r>
            <a:r>
              <a:rPr lang="en-US" u="sng" dirty="0" smtClean="0">
                <a:latin typeface="Comic Sans MS" pitchFamily="66" charset="0"/>
              </a:rPr>
              <a:t>valence electron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Soft and </a:t>
            </a:r>
            <a:r>
              <a:rPr lang="en-US" u="sng" dirty="0" smtClean="0">
                <a:latin typeface="Comic Sans MS" pitchFamily="66" charset="0"/>
              </a:rPr>
              <a:t>silvery</a:t>
            </a:r>
            <a:r>
              <a:rPr lang="en-US" dirty="0" smtClean="0">
                <a:latin typeface="Comic Sans MS" pitchFamily="66" charset="0"/>
              </a:rPr>
              <a:t>, shiny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latin typeface="Comic Sans MS" pitchFamily="66" charset="0"/>
              </a:rPr>
              <a:t>Very</a:t>
            </a:r>
            <a:r>
              <a:rPr lang="en-US" dirty="0" smtClean="0">
                <a:latin typeface="Comic Sans MS" pitchFamily="66" charset="0"/>
              </a:rPr>
              <a:t> reactive, esp. with </a:t>
            </a:r>
            <a:r>
              <a:rPr lang="en-US" u="sng" dirty="0" smtClean="0">
                <a:latin typeface="Comic Sans MS" pitchFamily="66" charset="0"/>
              </a:rPr>
              <a:t>water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4" name="Picture 7" descr="Illustration highlighting the alkali metals on the periodic 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379537"/>
            <a:ext cx="25908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Group 2: the Alkaline Earth Metals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(Color Orange)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Still quite </a:t>
            </a:r>
            <a:r>
              <a:rPr lang="en-US" u="sng" dirty="0" smtClean="0">
                <a:latin typeface="Comic Sans MS" pitchFamily="66" charset="0"/>
              </a:rPr>
              <a:t>reactive group of metals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Form ions with a charge of </a:t>
            </a:r>
            <a:r>
              <a:rPr lang="en-US" u="sng" dirty="0" smtClean="0">
                <a:latin typeface="Comic Sans MS" pitchFamily="66" charset="0"/>
              </a:rPr>
              <a:t>+2</a:t>
            </a:r>
            <a:r>
              <a:rPr lang="en-US" dirty="0" smtClean="0">
                <a:latin typeface="Comic Sans MS" pitchFamily="66" charset="0"/>
              </a:rPr>
              <a:t>, have </a:t>
            </a:r>
            <a:r>
              <a:rPr lang="en-US" u="sng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White, silvery, and </a:t>
            </a:r>
            <a:r>
              <a:rPr lang="en-US" u="sng" dirty="0" smtClean="0">
                <a:latin typeface="Comic Sans MS" pitchFamily="66" charset="0"/>
              </a:rPr>
              <a:t>malleable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Conduct </a:t>
            </a:r>
            <a:r>
              <a:rPr lang="en-US" u="sng" dirty="0" smtClean="0">
                <a:latin typeface="Comic Sans MS" pitchFamily="66" charset="0"/>
              </a:rPr>
              <a:t>electricity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" name="Picture 2" descr="Alakline earth metals i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86200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6952</TotalTime>
  <Words>721</Words>
  <Application>Microsoft Office PowerPoint</Application>
  <PresentationFormat>On-screen Show (4:3)</PresentationFormat>
  <Paragraphs>92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Comic Sans MS</vt:lpstr>
      <vt:lpstr>Wingdings</vt:lpstr>
      <vt:lpstr>Office Theme</vt:lpstr>
      <vt:lpstr>Chemistry Notes: The Periodic Table</vt:lpstr>
      <vt:lpstr>Every element has its own unique symbol. </vt:lpstr>
      <vt:lpstr>The Periodic Table </vt:lpstr>
      <vt:lpstr>Metals, Nonmetals, and  Metalloids</vt:lpstr>
      <vt:lpstr>Valence Electrons and Reactivity</vt:lpstr>
      <vt:lpstr>The Groups/Families of the Periodic Table</vt:lpstr>
      <vt:lpstr>Family Flip Cards for Element </vt:lpstr>
      <vt:lpstr>Group 1: the Alkali Metals (Color Li through Fr Red)</vt:lpstr>
      <vt:lpstr>Group 2: the Alkaline Earth Metals (Color Orange)</vt:lpstr>
      <vt:lpstr>Groups 3-12: Transition Metals (Color Blue)</vt:lpstr>
      <vt:lpstr>Group 13: Boron Family (Color Metalloids yellow and metals blue)</vt:lpstr>
      <vt:lpstr>Group 14: The Carbon Family (Color Nonmetals green, Metalloids yellow and metals blue)</vt:lpstr>
      <vt:lpstr>Group 15: the Nitrogen Family (Color Nonmetals green, Metalloids yellow and metals blue)</vt:lpstr>
      <vt:lpstr>Group 16: The Oxygen Family (Color Nonmetals green, Metalloids yellow and metals blue)</vt:lpstr>
      <vt:lpstr>Group 17: the Halogens (Outline in Brown)</vt:lpstr>
      <vt:lpstr>Group 18: The Noble Gases (Inert Gases) (Outline in Purple)</vt:lpstr>
      <vt:lpstr>Rare Earth Metals (outline in Pink)</vt:lpstr>
    </vt:vector>
  </TitlesOfParts>
  <Company>south davidson middle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</dc:title>
  <dc:creator>mrelyea</dc:creator>
  <cp:lastModifiedBy>Nicole Lanza</cp:lastModifiedBy>
  <cp:revision>69</cp:revision>
  <cp:lastPrinted>2016-12-09T14:25:52Z</cp:lastPrinted>
  <dcterms:created xsi:type="dcterms:W3CDTF">2007-10-03T11:42:37Z</dcterms:created>
  <dcterms:modified xsi:type="dcterms:W3CDTF">2016-12-12T12:05:50Z</dcterms:modified>
</cp:coreProperties>
</file>